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10058400" cx="7772400"/>
  <p:notesSz cx="6858000" cy="9144000"/>
  <p:embeddedFontLst>
    <p:embeddedFont>
      <p:font typeface="Century Gothic"/>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CenturyGothic-bold.fntdata"/><Relationship Id="rId14" Type="http://schemas.openxmlformats.org/officeDocument/2006/relationships/font" Target="fonts/CenturyGothic-regular.fntdata"/><Relationship Id="rId17" Type="http://schemas.openxmlformats.org/officeDocument/2006/relationships/font" Target="fonts/CenturyGothic-boldItalic.fntdata"/><Relationship Id="rId16" Type="http://schemas.openxmlformats.org/officeDocument/2006/relationships/font" Target="fonts/CenturyGothic-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3251179a75c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3251179a75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251179a75c_0_13: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251179a75c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251179a75c_0_29: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251179a75c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3251179a75c_0_43: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3251179a75c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3251179a75c_0_5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3251179a75c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3251179a75c_0_71: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3251179a75c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251179a75c_0_85: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3251179a75c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6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BABC9"/>
        </a:solidFill>
      </p:bgPr>
    </p:bg>
    <p:spTree>
      <p:nvGrpSpPr>
        <p:cNvPr id="53"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b="2524" l="17337" r="14430" t="3259"/>
          <a:stretch/>
        </p:blipFill>
        <p:spPr>
          <a:xfrm>
            <a:off x="0" y="0"/>
            <a:ext cx="7772401" cy="6015775"/>
          </a:xfrm>
          <a:prstGeom prst="rect">
            <a:avLst/>
          </a:prstGeom>
          <a:noFill/>
          <a:ln>
            <a:noFill/>
          </a:ln>
        </p:spPr>
      </p:pic>
      <p:sp>
        <p:nvSpPr>
          <p:cNvPr id="55" name="Google Shape;55;p13"/>
          <p:cNvSpPr/>
          <p:nvPr/>
        </p:nvSpPr>
        <p:spPr>
          <a:xfrm>
            <a:off x="0" y="6015775"/>
            <a:ext cx="7772400" cy="4042500"/>
          </a:xfrm>
          <a:prstGeom prst="rect">
            <a:avLst/>
          </a:prstGeom>
          <a:solidFill>
            <a:srgbClr val="0BABC9">
              <a:alpha val="9308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 name="Google Shape;56;p13"/>
          <p:cNvSpPr txBox="1"/>
          <p:nvPr>
            <p:ph type="ctrTitle"/>
          </p:nvPr>
        </p:nvSpPr>
        <p:spPr>
          <a:xfrm>
            <a:off x="0" y="6332850"/>
            <a:ext cx="7772400" cy="1409400"/>
          </a:xfrm>
          <a:prstGeom prst="rect">
            <a:avLst/>
          </a:prstGeom>
        </p:spPr>
        <p:txBody>
          <a:bodyPr anchorCtr="0" anchor="b" bIns="91425" lIns="91425" spcFirstLastPara="1" rIns="91425" wrap="square" tIns="91425">
            <a:normAutofit/>
          </a:bodyPr>
          <a:lstStyle/>
          <a:p>
            <a:pPr indent="0" lvl="0" marL="0" rtl="0" algn="ctr">
              <a:lnSpc>
                <a:spcPct val="80000"/>
              </a:lnSpc>
              <a:spcBef>
                <a:spcPts val="0"/>
              </a:spcBef>
              <a:spcAft>
                <a:spcPts val="0"/>
              </a:spcAft>
              <a:buNone/>
            </a:pPr>
            <a:r>
              <a:rPr b="1" lang="en" sz="3400">
                <a:solidFill>
                  <a:srgbClr val="FFFFFF"/>
                </a:solidFill>
                <a:latin typeface="Century Gothic"/>
                <a:ea typeface="Century Gothic"/>
                <a:cs typeface="Century Gothic"/>
                <a:sym typeface="Century Gothic"/>
              </a:rPr>
              <a:t>2025 TECHNOLOGY READINESS ASSESSMENT</a:t>
            </a:r>
            <a:endParaRPr b="1" sz="3400">
              <a:solidFill>
                <a:srgbClr val="FFFFFF"/>
              </a:solidFill>
              <a:latin typeface="Century Gothic"/>
              <a:ea typeface="Century Gothic"/>
              <a:cs typeface="Century Gothic"/>
              <a:sym typeface="Century Gothic"/>
            </a:endParaRPr>
          </a:p>
        </p:txBody>
      </p:sp>
      <p:pic>
        <p:nvPicPr>
          <p:cNvPr id="57" name="Google Shape;57;p13"/>
          <p:cNvPicPr preferRelativeResize="0"/>
          <p:nvPr/>
        </p:nvPicPr>
        <p:blipFill rotWithShape="1">
          <a:blip r:embed="rId4">
            <a:alphaModFix/>
          </a:blip>
          <a:srcRect b="28413" l="0" r="0" t="39589"/>
          <a:stretch/>
        </p:blipFill>
        <p:spPr>
          <a:xfrm>
            <a:off x="1958425" y="8236975"/>
            <a:ext cx="3855549" cy="616824"/>
          </a:xfrm>
          <a:prstGeom prst="rect">
            <a:avLst/>
          </a:prstGeom>
          <a:noFill/>
          <a:ln>
            <a:noFill/>
          </a:ln>
        </p:spPr>
      </p:pic>
      <p:sp>
        <p:nvSpPr>
          <p:cNvPr id="58" name="Google Shape;58;p13"/>
          <p:cNvSpPr txBox="1"/>
          <p:nvPr/>
        </p:nvSpPr>
        <p:spPr>
          <a:xfrm>
            <a:off x="154" y="9245325"/>
            <a:ext cx="77724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 sz="1800" u="none" cap="none" strike="noStrike">
                <a:solidFill>
                  <a:srgbClr val="FFFFFF"/>
                </a:solidFill>
                <a:latin typeface="Century Gothic"/>
                <a:ea typeface="Century Gothic"/>
                <a:cs typeface="Century Gothic"/>
                <a:sym typeface="Century Gothic"/>
              </a:rPr>
              <a:t>www.futuresoft-ng.com</a:t>
            </a:r>
            <a:endParaRPr b="0" i="0" sz="1800" u="none" cap="none" strike="noStrike">
              <a:solidFill>
                <a:srgbClr val="FFFFFF"/>
              </a:solidFill>
              <a:latin typeface="Century Gothic"/>
              <a:ea typeface="Century Gothic"/>
              <a:cs typeface="Century Gothic"/>
              <a:sym typeface="Century Gothic"/>
            </a:endParaRPr>
          </a:p>
        </p:txBody>
      </p:sp>
      <p:sp>
        <p:nvSpPr>
          <p:cNvPr id="59" name="Google Shape;59;p13"/>
          <p:cNvSpPr txBox="1"/>
          <p:nvPr>
            <p:ph type="ctrTitle"/>
          </p:nvPr>
        </p:nvSpPr>
        <p:spPr>
          <a:xfrm>
            <a:off x="0" y="7898200"/>
            <a:ext cx="7772400" cy="338700"/>
          </a:xfrm>
          <a:prstGeom prst="rect">
            <a:avLst/>
          </a:prstGeom>
        </p:spPr>
        <p:txBody>
          <a:bodyPr anchorCtr="0" anchor="b" bIns="91425" lIns="91425" spcFirstLastPara="1" rIns="91425" wrap="square" tIns="91425">
            <a:noAutofit/>
          </a:bodyPr>
          <a:lstStyle/>
          <a:p>
            <a:pPr indent="0" lvl="0" marL="0" rtl="0" algn="ctr">
              <a:lnSpc>
                <a:spcPct val="80000"/>
              </a:lnSpc>
              <a:spcBef>
                <a:spcPts val="0"/>
              </a:spcBef>
              <a:spcAft>
                <a:spcPts val="0"/>
              </a:spcAft>
              <a:buSzPts val="990"/>
              <a:buNone/>
            </a:pPr>
            <a:r>
              <a:rPr b="1" lang="en" sz="1750">
                <a:solidFill>
                  <a:srgbClr val="FFFFFF"/>
                </a:solidFill>
                <a:latin typeface="Century Gothic"/>
                <a:ea typeface="Century Gothic"/>
                <a:cs typeface="Century Gothic"/>
                <a:sym typeface="Century Gothic"/>
              </a:rPr>
              <a:t>Prepared By:</a:t>
            </a:r>
            <a:endParaRPr b="1" sz="1750">
              <a:solidFill>
                <a:srgbClr val="FFFFFF"/>
              </a:solidFill>
              <a:latin typeface="Century Gothic"/>
              <a:ea typeface="Century Gothic"/>
              <a:cs typeface="Century Gothic"/>
              <a:sym typeface="Century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pic>
        <p:nvPicPr>
          <p:cNvPr id="64" name="Google Shape;64;p14"/>
          <p:cNvPicPr preferRelativeResize="0"/>
          <p:nvPr/>
        </p:nvPicPr>
        <p:blipFill rotWithShape="1">
          <a:blip r:embed="rId3">
            <a:alphaModFix amt="10000"/>
          </a:blip>
          <a:srcRect b="-3590" l="-12127" r="-12127" t="-3590"/>
          <a:stretch/>
        </p:blipFill>
        <p:spPr>
          <a:xfrm>
            <a:off x="0" y="0"/>
            <a:ext cx="7772400" cy="10058400"/>
          </a:xfrm>
          <a:prstGeom prst="rect">
            <a:avLst/>
          </a:prstGeom>
          <a:noFill/>
          <a:ln>
            <a:noFill/>
          </a:ln>
        </p:spPr>
      </p:pic>
      <p:sp>
        <p:nvSpPr>
          <p:cNvPr id="65" name="Google Shape;65;p14"/>
          <p:cNvSpPr txBox="1"/>
          <p:nvPr>
            <p:ph type="title"/>
          </p:nvPr>
        </p:nvSpPr>
        <p:spPr>
          <a:xfrm>
            <a:off x="758704" y="3940500"/>
            <a:ext cx="6255000" cy="599100"/>
          </a:xfrm>
          <a:prstGeom prst="rect">
            <a:avLst/>
          </a:prstGeom>
        </p:spPr>
        <p:txBody>
          <a:bodyPr anchorCtr="0" anchor="t" bIns="91425" lIns="91425" spcFirstLastPara="1" rIns="91425" wrap="square" tIns="91425">
            <a:normAutofit/>
          </a:bodyPr>
          <a:lstStyle/>
          <a:p>
            <a:pPr indent="0" lvl="0" marL="0" rtl="0" algn="ctr">
              <a:lnSpc>
                <a:spcPct val="90000"/>
              </a:lnSpc>
              <a:spcBef>
                <a:spcPts val="0"/>
              </a:spcBef>
              <a:spcAft>
                <a:spcPts val="0"/>
              </a:spcAft>
              <a:buSzPts val="990"/>
              <a:buNone/>
            </a:pPr>
            <a:r>
              <a:rPr b="1" lang="en">
                <a:solidFill>
                  <a:srgbClr val="0BABC9"/>
                </a:solidFill>
                <a:latin typeface="Century Gothic"/>
                <a:ea typeface="Century Gothic"/>
                <a:cs typeface="Century Gothic"/>
                <a:sym typeface="Century Gothic"/>
              </a:rPr>
              <a:t>How Ready Are You for 2025?</a:t>
            </a:r>
            <a:endParaRPr>
              <a:latin typeface="Century Gothic"/>
              <a:ea typeface="Century Gothic"/>
              <a:cs typeface="Century Gothic"/>
              <a:sym typeface="Century Gothic"/>
            </a:endParaRPr>
          </a:p>
        </p:txBody>
      </p:sp>
      <p:sp>
        <p:nvSpPr>
          <p:cNvPr id="66" name="Google Shape;66;p14"/>
          <p:cNvSpPr txBox="1"/>
          <p:nvPr>
            <p:ph idx="1" type="body"/>
          </p:nvPr>
        </p:nvSpPr>
        <p:spPr>
          <a:xfrm>
            <a:off x="758700" y="4803004"/>
            <a:ext cx="6255000" cy="13149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2200">
                <a:latin typeface="Century Gothic"/>
                <a:ea typeface="Century Gothic"/>
                <a:cs typeface="Century Gothic"/>
                <a:sym typeface="Century Gothic"/>
              </a:rPr>
              <a:t>Assess Your Technology Readiness</a:t>
            </a:r>
            <a:endParaRPr b="1" sz="2200">
              <a:latin typeface="Century Gothic"/>
              <a:ea typeface="Century Gothic"/>
              <a:cs typeface="Century Gothic"/>
              <a:sym typeface="Century Gothic"/>
            </a:endParaRPr>
          </a:p>
          <a:p>
            <a:pPr indent="0" lvl="0" marL="0" rtl="0" algn="ctr">
              <a:spcBef>
                <a:spcPts val="0"/>
              </a:spcBef>
              <a:spcAft>
                <a:spcPts val="0"/>
              </a:spcAft>
              <a:buNone/>
            </a:pPr>
            <a:r>
              <a:rPr lang="en" sz="1750">
                <a:latin typeface="Century Gothic"/>
                <a:ea typeface="Century Gothic"/>
                <a:cs typeface="Century Gothic"/>
                <a:sym typeface="Century Gothic"/>
              </a:rPr>
              <a:t>Questions every executive and board member should be asking themselves</a:t>
            </a:r>
            <a:endParaRPr sz="1750">
              <a:latin typeface="Century Gothic"/>
              <a:ea typeface="Century Gothic"/>
              <a:cs typeface="Century Gothic"/>
              <a:sym typeface="Century Gothic"/>
            </a:endParaRPr>
          </a:p>
        </p:txBody>
      </p:sp>
      <p:cxnSp>
        <p:nvCxnSpPr>
          <p:cNvPr id="67" name="Google Shape;67;p14"/>
          <p:cNvCxnSpPr/>
          <p:nvPr/>
        </p:nvCxnSpPr>
        <p:spPr>
          <a:xfrm>
            <a:off x="2865749" y="4692000"/>
            <a:ext cx="2040900" cy="0"/>
          </a:xfrm>
          <a:prstGeom prst="straightConnector1">
            <a:avLst/>
          </a:prstGeom>
          <a:noFill/>
          <a:ln cap="flat" cmpd="sng" w="38100">
            <a:solidFill>
              <a:srgbClr val="0BABC9"/>
            </a:solidFill>
            <a:prstDash val="solid"/>
            <a:miter lim="800000"/>
            <a:headEnd len="sm" w="sm" type="none"/>
            <a:tailEnd len="sm" w="sm" type="none"/>
          </a:ln>
        </p:spPr>
      </p:cxn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5"/>
          <p:cNvSpPr/>
          <p:nvPr/>
        </p:nvSpPr>
        <p:spPr>
          <a:xfrm>
            <a:off x="252450" y="318400"/>
            <a:ext cx="7191300" cy="1268100"/>
          </a:xfrm>
          <a:prstGeom prst="roundRect">
            <a:avLst>
              <a:gd fmla="val 16560" name="adj"/>
            </a:avLst>
          </a:prstGeom>
          <a:solidFill>
            <a:srgbClr val="0BABC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3" name="Google Shape;73;p15"/>
          <p:cNvSpPr txBox="1"/>
          <p:nvPr>
            <p:ph type="title"/>
          </p:nvPr>
        </p:nvSpPr>
        <p:spPr>
          <a:xfrm>
            <a:off x="500075" y="485575"/>
            <a:ext cx="6762900" cy="968400"/>
          </a:xfrm>
          <a:prstGeom prst="rect">
            <a:avLst/>
          </a:prstGeom>
        </p:spPr>
        <p:txBody>
          <a:bodyPr anchorCtr="0" anchor="t" bIns="91425" lIns="91425" spcFirstLastPara="1" rIns="91425" wrap="square" tIns="91425">
            <a:normAutofit/>
          </a:bodyPr>
          <a:lstStyle/>
          <a:p>
            <a:pPr indent="0" lvl="0" marL="0" rtl="0" algn="just">
              <a:lnSpc>
                <a:spcPct val="90000"/>
              </a:lnSpc>
              <a:spcBef>
                <a:spcPts val="0"/>
              </a:spcBef>
              <a:spcAft>
                <a:spcPts val="0"/>
              </a:spcAft>
              <a:buNone/>
            </a:pPr>
            <a:r>
              <a:rPr b="1" lang="en" sz="1750">
                <a:solidFill>
                  <a:srgbClr val="FFFFFF"/>
                </a:solidFill>
                <a:latin typeface="Century Gothic"/>
                <a:ea typeface="Century Gothic"/>
                <a:cs typeface="Century Gothic"/>
                <a:sym typeface="Century Gothic"/>
              </a:rPr>
              <a:t>1. How prepared are we for the widespread adoption of 5G and IoT? What specific steps can we take to optimize our readiness in these areas?</a:t>
            </a:r>
            <a:endParaRPr b="1" sz="1750">
              <a:solidFill>
                <a:srgbClr val="FFFFFF"/>
              </a:solidFill>
              <a:latin typeface="Century Gothic"/>
              <a:ea typeface="Century Gothic"/>
              <a:cs typeface="Century Gothic"/>
              <a:sym typeface="Century Gothic"/>
            </a:endParaRPr>
          </a:p>
        </p:txBody>
      </p:sp>
      <p:sp>
        <p:nvSpPr>
          <p:cNvPr id="74" name="Google Shape;74;p15"/>
          <p:cNvSpPr/>
          <p:nvPr/>
        </p:nvSpPr>
        <p:spPr>
          <a:xfrm>
            <a:off x="0" y="9796800"/>
            <a:ext cx="7696200" cy="261600"/>
          </a:xfrm>
          <a:prstGeom prst="rect">
            <a:avLst/>
          </a:prstGeom>
          <a:solidFill>
            <a:srgbClr val="0BABC9">
              <a:alpha val="8314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pic>
        <p:nvPicPr>
          <p:cNvPr id="75" name="Google Shape;75;p15"/>
          <p:cNvPicPr preferRelativeResize="0"/>
          <p:nvPr/>
        </p:nvPicPr>
        <p:blipFill rotWithShape="1">
          <a:blip r:embed="rId3">
            <a:alphaModFix/>
          </a:blip>
          <a:srcRect b="0" l="0" r="0" t="0"/>
          <a:stretch/>
        </p:blipFill>
        <p:spPr>
          <a:xfrm>
            <a:off x="6248400" y="9180875"/>
            <a:ext cx="1346101" cy="673051"/>
          </a:xfrm>
          <a:prstGeom prst="rect">
            <a:avLst/>
          </a:prstGeom>
          <a:noFill/>
          <a:ln>
            <a:noFill/>
          </a:ln>
        </p:spPr>
      </p:pic>
      <p:sp>
        <p:nvSpPr>
          <p:cNvPr id="76" name="Google Shape;76;p15"/>
          <p:cNvSpPr txBox="1"/>
          <p:nvPr/>
        </p:nvSpPr>
        <p:spPr>
          <a:xfrm>
            <a:off x="155599" y="9415740"/>
            <a:ext cx="1794000" cy="261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100"/>
              <a:buFont typeface="Arial"/>
              <a:buNone/>
            </a:pPr>
            <a:r>
              <a:rPr b="0" i="0" lang="en" sz="1100" u="none" cap="none" strike="noStrike">
                <a:solidFill>
                  <a:srgbClr val="0BABC9"/>
                </a:solidFill>
                <a:latin typeface="Century Gothic"/>
                <a:ea typeface="Century Gothic"/>
                <a:cs typeface="Century Gothic"/>
                <a:sym typeface="Century Gothic"/>
              </a:rPr>
              <a:t>www.futuresoft-ng.com</a:t>
            </a:r>
            <a:endParaRPr b="0" i="0" sz="1100" u="none" cap="none" strike="noStrike">
              <a:solidFill>
                <a:srgbClr val="0BABC9"/>
              </a:solidFill>
              <a:latin typeface="Century Gothic"/>
              <a:ea typeface="Century Gothic"/>
              <a:cs typeface="Century Gothic"/>
              <a:sym typeface="Century Gothic"/>
            </a:endParaRPr>
          </a:p>
        </p:txBody>
      </p:sp>
      <p:sp>
        <p:nvSpPr>
          <p:cNvPr id="77" name="Google Shape;77;p15"/>
          <p:cNvSpPr/>
          <p:nvPr/>
        </p:nvSpPr>
        <p:spPr>
          <a:xfrm>
            <a:off x="261950" y="1771475"/>
            <a:ext cx="7191300" cy="2833800"/>
          </a:xfrm>
          <a:prstGeom prst="roundRect">
            <a:avLst>
              <a:gd fmla="val 5042" name="adj"/>
            </a:avLst>
          </a:prstGeom>
          <a:solidFill>
            <a:srgbClr val="F3F3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8" name="Google Shape;78;p15"/>
          <p:cNvSpPr txBox="1"/>
          <p:nvPr>
            <p:ph idx="1" type="body"/>
          </p:nvPr>
        </p:nvSpPr>
        <p:spPr>
          <a:xfrm>
            <a:off x="500075" y="1853675"/>
            <a:ext cx="6762900" cy="265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1750">
                <a:solidFill>
                  <a:srgbClr val="0BABC9"/>
                </a:solidFill>
                <a:latin typeface="Century Gothic"/>
                <a:ea typeface="Century Gothic"/>
                <a:cs typeface="Century Gothic"/>
                <a:sym typeface="Century Gothic"/>
              </a:rPr>
              <a:t>Answer:</a:t>
            </a:r>
            <a:endParaRPr sz="1750">
              <a:solidFill>
                <a:srgbClr val="666666"/>
              </a:solidFill>
              <a:latin typeface="Century Gothic"/>
              <a:ea typeface="Century Gothic"/>
              <a:cs typeface="Century Gothic"/>
              <a:sym typeface="Century Gothic"/>
            </a:endParaRPr>
          </a:p>
        </p:txBody>
      </p:sp>
      <p:sp>
        <p:nvSpPr>
          <p:cNvPr id="79" name="Google Shape;79;p15"/>
          <p:cNvSpPr/>
          <p:nvPr/>
        </p:nvSpPr>
        <p:spPr>
          <a:xfrm>
            <a:off x="285800" y="4867075"/>
            <a:ext cx="7191300" cy="1268100"/>
          </a:xfrm>
          <a:prstGeom prst="roundRect">
            <a:avLst>
              <a:gd fmla="val 16560" name="adj"/>
            </a:avLst>
          </a:prstGeom>
          <a:solidFill>
            <a:srgbClr val="0BABC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0" name="Google Shape;80;p15"/>
          <p:cNvSpPr txBox="1"/>
          <p:nvPr>
            <p:ph type="title"/>
          </p:nvPr>
        </p:nvSpPr>
        <p:spPr>
          <a:xfrm>
            <a:off x="533425" y="5143825"/>
            <a:ext cx="6762900" cy="782400"/>
          </a:xfrm>
          <a:prstGeom prst="rect">
            <a:avLst/>
          </a:prstGeom>
        </p:spPr>
        <p:txBody>
          <a:bodyPr anchorCtr="0" anchor="t" bIns="91425" lIns="91425" spcFirstLastPara="1" rIns="91425" wrap="square" tIns="91425">
            <a:normAutofit/>
          </a:bodyPr>
          <a:lstStyle/>
          <a:p>
            <a:pPr indent="0" lvl="0" marL="0" rtl="0" algn="just">
              <a:lnSpc>
                <a:spcPct val="90000"/>
              </a:lnSpc>
              <a:spcBef>
                <a:spcPts val="0"/>
              </a:spcBef>
              <a:spcAft>
                <a:spcPts val="0"/>
              </a:spcAft>
              <a:buSzPts val="990"/>
              <a:buNone/>
            </a:pPr>
            <a:r>
              <a:rPr b="1" lang="en" sz="1750">
                <a:solidFill>
                  <a:srgbClr val="FFFFFF"/>
                </a:solidFill>
                <a:latin typeface="Century Gothic"/>
                <a:ea typeface="Century Gothic"/>
                <a:cs typeface="Century Gothic"/>
                <a:sym typeface="Century Gothic"/>
              </a:rPr>
              <a:t>2. How are we integrating AI and automation into our business strategy?</a:t>
            </a:r>
            <a:endParaRPr b="1" sz="1750">
              <a:solidFill>
                <a:srgbClr val="FFFFFF"/>
              </a:solidFill>
              <a:latin typeface="Century Gothic"/>
              <a:ea typeface="Century Gothic"/>
              <a:cs typeface="Century Gothic"/>
              <a:sym typeface="Century Gothic"/>
            </a:endParaRPr>
          </a:p>
        </p:txBody>
      </p:sp>
      <p:sp>
        <p:nvSpPr>
          <p:cNvPr id="81" name="Google Shape;81;p15"/>
          <p:cNvSpPr/>
          <p:nvPr/>
        </p:nvSpPr>
        <p:spPr>
          <a:xfrm>
            <a:off x="295300" y="6320150"/>
            <a:ext cx="7191300" cy="2833800"/>
          </a:xfrm>
          <a:prstGeom prst="roundRect">
            <a:avLst>
              <a:gd fmla="val 5042" name="adj"/>
            </a:avLst>
          </a:prstGeom>
          <a:solidFill>
            <a:srgbClr val="F3F3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2" name="Google Shape;82;p15"/>
          <p:cNvSpPr txBox="1"/>
          <p:nvPr>
            <p:ph idx="1" type="body"/>
          </p:nvPr>
        </p:nvSpPr>
        <p:spPr>
          <a:xfrm>
            <a:off x="533425" y="6402350"/>
            <a:ext cx="6762900" cy="265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1750">
                <a:solidFill>
                  <a:srgbClr val="0BABC9"/>
                </a:solidFill>
                <a:latin typeface="Century Gothic"/>
                <a:ea typeface="Century Gothic"/>
                <a:cs typeface="Century Gothic"/>
                <a:sym typeface="Century Gothic"/>
              </a:rPr>
              <a:t>Answer:</a:t>
            </a:r>
            <a:endParaRPr sz="1750">
              <a:solidFill>
                <a:srgbClr val="666666"/>
              </a:solidFill>
              <a:latin typeface="Century Gothic"/>
              <a:ea typeface="Century Gothic"/>
              <a:cs typeface="Century Gothic"/>
              <a:sym typeface="Century Gothic"/>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6"/>
          <p:cNvSpPr/>
          <p:nvPr/>
        </p:nvSpPr>
        <p:spPr>
          <a:xfrm>
            <a:off x="252450" y="318400"/>
            <a:ext cx="7191300" cy="1268100"/>
          </a:xfrm>
          <a:prstGeom prst="roundRect">
            <a:avLst>
              <a:gd fmla="val 16560" name="adj"/>
            </a:avLst>
          </a:prstGeom>
          <a:solidFill>
            <a:srgbClr val="0BABC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8" name="Google Shape;88;p16"/>
          <p:cNvSpPr txBox="1"/>
          <p:nvPr>
            <p:ph type="title"/>
          </p:nvPr>
        </p:nvSpPr>
        <p:spPr>
          <a:xfrm>
            <a:off x="500075" y="717675"/>
            <a:ext cx="6762900" cy="583800"/>
          </a:xfrm>
          <a:prstGeom prst="rect">
            <a:avLst/>
          </a:prstGeom>
        </p:spPr>
        <p:txBody>
          <a:bodyPr anchorCtr="0" anchor="t" bIns="91425" lIns="91425" spcFirstLastPara="1" rIns="91425" wrap="square" tIns="91425">
            <a:normAutofit/>
          </a:bodyPr>
          <a:lstStyle/>
          <a:p>
            <a:pPr indent="0" lvl="0" marL="0" rtl="0" algn="just">
              <a:lnSpc>
                <a:spcPct val="90000"/>
              </a:lnSpc>
              <a:spcBef>
                <a:spcPts val="0"/>
              </a:spcBef>
              <a:spcAft>
                <a:spcPts val="0"/>
              </a:spcAft>
              <a:buNone/>
            </a:pPr>
            <a:r>
              <a:rPr b="1" lang="en" sz="1750">
                <a:solidFill>
                  <a:srgbClr val="FFFFFF"/>
                </a:solidFill>
                <a:latin typeface="Century Gothic"/>
                <a:ea typeface="Century Gothic"/>
                <a:cs typeface="Century Gothic"/>
                <a:sym typeface="Century Gothic"/>
              </a:rPr>
              <a:t>3. How are we preparing for the rise of the Metaverse?</a:t>
            </a:r>
            <a:endParaRPr b="1" sz="1750">
              <a:solidFill>
                <a:srgbClr val="FFFFFF"/>
              </a:solidFill>
              <a:latin typeface="Century Gothic"/>
              <a:ea typeface="Century Gothic"/>
              <a:cs typeface="Century Gothic"/>
              <a:sym typeface="Century Gothic"/>
            </a:endParaRPr>
          </a:p>
        </p:txBody>
      </p:sp>
      <p:sp>
        <p:nvSpPr>
          <p:cNvPr id="89" name="Google Shape;89;p16"/>
          <p:cNvSpPr/>
          <p:nvPr/>
        </p:nvSpPr>
        <p:spPr>
          <a:xfrm>
            <a:off x="0" y="9796800"/>
            <a:ext cx="7696200" cy="261600"/>
          </a:xfrm>
          <a:prstGeom prst="rect">
            <a:avLst/>
          </a:prstGeom>
          <a:solidFill>
            <a:srgbClr val="0BABC9">
              <a:alpha val="8314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pic>
        <p:nvPicPr>
          <p:cNvPr id="90" name="Google Shape;90;p16"/>
          <p:cNvPicPr preferRelativeResize="0"/>
          <p:nvPr/>
        </p:nvPicPr>
        <p:blipFill rotWithShape="1">
          <a:blip r:embed="rId3">
            <a:alphaModFix/>
          </a:blip>
          <a:srcRect b="0" l="0" r="0" t="0"/>
          <a:stretch/>
        </p:blipFill>
        <p:spPr>
          <a:xfrm>
            <a:off x="6248400" y="9180875"/>
            <a:ext cx="1346101" cy="673051"/>
          </a:xfrm>
          <a:prstGeom prst="rect">
            <a:avLst/>
          </a:prstGeom>
          <a:noFill/>
          <a:ln>
            <a:noFill/>
          </a:ln>
        </p:spPr>
      </p:pic>
      <p:sp>
        <p:nvSpPr>
          <p:cNvPr id="91" name="Google Shape;91;p16"/>
          <p:cNvSpPr txBox="1"/>
          <p:nvPr/>
        </p:nvSpPr>
        <p:spPr>
          <a:xfrm>
            <a:off x="155599" y="9415740"/>
            <a:ext cx="1794000" cy="261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100"/>
              <a:buFont typeface="Arial"/>
              <a:buNone/>
            </a:pPr>
            <a:r>
              <a:rPr b="0" i="0" lang="en" sz="1100" u="none" cap="none" strike="noStrike">
                <a:solidFill>
                  <a:srgbClr val="0BABC9"/>
                </a:solidFill>
                <a:latin typeface="Century Gothic"/>
                <a:ea typeface="Century Gothic"/>
                <a:cs typeface="Century Gothic"/>
                <a:sym typeface="Century Gothic"/>
              </a:rPr>
              <a:t>www.futuresoft-ng.com</a:t>
            </a:r>
            <a:endParaRPr b="0" i="0" sz="1100" u="none" cap="none" strike="noStrike">
              <a:solidFill>
                <a:srgbClr val="0BABC9"/>
              </a:solidFill>
              <a:latin typeface="Century Gothic"/>
              <a:ea typeface="Century Gothic"/>
              <a:cs typeface="Century Gothic"/>
              <a:sym typeface="Century Gothic"/>
            </a:endParaRPr>
          </a:p>
        </p:txBody>
      </p:sp>
      <p:sp>
        <p:nvSpPr>
          <p:cNvPr id="92" name="Google Shape;92;p16"/>
          <p:cNvSpPr/>
          <p:nvPr/>
        </p:nvSpPr>
        <p:spPr>
          <a:xfrm>
            <a:off x="261950" y="1771475"/>
            <a:ext cx="7191300" cy="2833800"/>
          </a:xfrm>
          <a:prstGeom prst="roundRect">
            <a:avLst>
              <a:gd fmla="val 5042" name="adj"/>
            </a:avLst>
          </a:prstGeom>
          <a:solidFill>
            <a:srgbClr val="F3F3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3" name="Google Shape;93;p16"/>
          <p:cNvSpPr txBox="1"/>
          <p:nvPr>
            <p:ph idx="1" type="body"/>
          </p:nvPr>
        </p:nvSpPr>
        <p:spPr>
          <a:xfrm>
            <a:off x="500075" y="1853675"/>
            <a:ext cx="6762900" cy="26589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None/>
            </a:pPr>
            <a:r>
              <a:rPr b="1" lang="en" sz="1750">
                <a:solidFill>
                  <a:srgbClr val="0BABC9"/>
                </a:solidFill>
                <a:latin typeface="Century Gothic"/>
                <a:ea typeface="Century Gothic"/>
                <a:cs typeface="Century Gothic"/>
                <a:sym typeface="Century Gothic"/>
              </a:rPr>
              <a:t>Answer:</a:t>
            </a:r>
            <a:endParaRPr sz="1750">
              <a:solidFill>
                <a:srgbClr val="666666"/>
              </a:solidFill>
              <a:latin typeface="Century Gothic"/>
              <a:ea typeface="Century Gothic"/>
              <a:cs typeface="Century Gothic"/>
              <a:sym typeface="Century Gothic"/>
            </a:endParaRPr>
          </a:p>
        </p:txBody>
      </p:sp>
      <p:sp>
        <p:nvSpPr>
          <p:cNvPr id="94" name="Google Shape;94;p16"/>
          <p:cNvSpPr/>
          <p:nvPr/>
        </p:nvSpPr>
        <p:spPr>
          <a:xfrm>
            <a:off x="285800" y="4867075"/>
            <a:ext cx="7191300" cy="1268100"/>
          </a:xfrm>
          <a:prstGeom prst="roundRect">
            <a:avLst>
              <a:gd fmla="val 16560" name="adj"/>
            </a:avLst>
          </a:prstGeom>
          <a:solidFill>
            <a:srgbClr val="0BABC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5" name="Google Shape;95;p16"/>
          <p:cNvSpPr txBox="1"/>
          <p:nvPr>
            <p:ph type="title"/>
          </p:nvPr>
        </p:nvSpPr>
        <p:spPr>
          <a:xfrm>
            <a:off x="533425" y="5143825"/>
            <a:ext cx="6762900" cy="782400"/>
          </a:xfrm>
          <a:prstGeom prst="rect">
            <a:avLst/>
          </a:prstGeom>
        </p:spPr>
        <p:txBody>
          <a:bodyPr anchorCtr="0" anchor="t" bIns="91425" lIns="91425" spcFirstLastPara="1" rIns="91425" wrap="square" tIns="91425">
            <a:normAutofit/>
          </a:bodyPr>
          <a:lstStyle/>
          <a:p>
            <a:pPr indent="0" lvl="0" marL="0" rtl="0" algn="just">
              <a:lnSpc>
                <a:spcPct val="90000"/>
              </a:lnSpc>
              <a:spcBef>
                <a:spcPts val="0"/>
              </a:spcBef>
              <a:spcAft>
                <a:spcPts val="0"/>
              </a:spcAft>
              <a:buSzPts val="990"/>
              <a:buNone/>
            </a:pPr>
            <a:r>
              <a:rPr b="1" lang="en" sz="1750">
                <a:solidFill>
                  <a:srgbClr val="FFFFFF"/>
                </a:solidFill>
                <a:latin typeface="Century Gothic"/>
                <a:ea typeface="Century Gothic"/>
                <a:cs typeface="Century Gothic"/>
                <a:sym typeface="Century Gothic"/>
              </a:rPr>
              <a:t>4</a:t>
            </a:r>
            <a:r>
              <a:rPr b="1" lang="en" sz="1750">
                <a:solidFill>
                  <a:srgbClr val="FFFFFF"/>
                </a:solidFill>
                <a:latin typeface="Century Gothic"/>
                <a:ea typeface="Century Gothic"/>
                <a:cs typeface="Century Gothic"/>
                <a:sym typeface="Century Gothic"/>
              </a:rPr>
              <a:t>. </a:t>
            </a:r>
            <a:r>
              <a:rPr b="1" lang="en" sz="1750">
                <a:solidFill>
                  <a:srgbClr val="FFFFFF"/>
                </a:solidFill>
                <a:latin typeface="Century Gothic"/>
                <a:ea typeface="Century Gothic"/>
                <a:cs typeface="Century Gothic"/>
                <a:sym typeface="Century Gothic"/>
              </a:rPr>
              <a:t>What is our strategy for adopting and integrating blockchain technologies?</a:t>
            </a:r>
            <a:endParaRPr b="1" sz="1750">
              <a:solidFill>
                <a:srgbClr val="FFFFFF"/>
              </a:solidFill>
              <a:latin typeface="Century Gothic"/>
              <a:ea typeface="Century Gothic"/>
              <a:cs typeface="Century Gothic"/>
              <a:sym typeface="Century Gothic"/>
            </a:endParaRPr>
          </a:p>
        </p:txBody>
      </p:sp>
      <p:sp>
        <p:nvSpPr>
          <p:cNvPr id="96" name="Google Shape;96;p16"/>
          <p:cNvSpPr/>
          <p:nvPr/>
        </p:nvSpPr>
        <p:spPr>
          <a:xfrm>
            <a:off x="295300" y="6320150"/>
            <a:ext cx="7191300" cy="2833800"/>
          </a:xfrm>
          <a:prstGeom prst="roundRect">
            <a:avLst>
              <a:gd fmla="val 5042" name="adj"/>
            </a:avLst>
          </a:prstGeom>
          <a:solidFill>
            <a:srgbClr val="F3F3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7" name="Google Shape;97;p16"/>
          <p:cNvSpPr txBox="1"/>
          <p:nvPr>
            <p:ph idx="1" type="body"/>
          </p:nvPr>
        </p:nvSpPr>
        <p:spPr>
          <a:xfrm>
            <a:off x="533425" y="6402350"/>
            <a:ext cx="6762900" cy="26589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None/>
            </a:pPr>
            <a:r>
              <a:rPr b="1" lang="en" sz="1750">
                <a:solidFill>
                  <a:srgbClr val="0BABC9"/>
                </a:solidFill>
                <a:latin typeface="Century Gothic"/>
                <a:ea typeface="Century Gothic"/>
                <a:cs typeface="Century Gothic"/>
                <a:sym typeface="Century Gothic"/>
              </a:rPr>
              <a:t>Answer:</a:t>
            </a:r>
            <a:endParaRPr sz="1750">
              <a:solidFill>
                <a:srgbClr val="666666"/>
              </a:solidFill>
              <a:latin typeface="Century Gothic"/>
              <a:ea typeface="Century Gothic"/>
              <a:cs typeface="Century Gothic"/>
              <a:sym typeface="Century Gothic"/>
            </a:endParaRPr>
          </a:p>
          <a:p>
            <a:pPr indent="0" lvl="0" marL="0" rtl="0" algn="just">
              <a:spcBef>
                <a:spcPts val="0"/>
              </a:spcBef>
              <a:spcAft>
                <a:spcPts val="0"/>
              </a:spcAft>
              <a:buNone/>
            </a:pPr>
            <a:r>
              <a:t/>
            </a:r>
            <a:endParaRPr sz="1750">
              <a:latin typeface="Century Gothic"/>
              <a:ea typeface="Century Gothic"/>
              <a:cs typeface="Century Gothic"/>
              <a:sym typeface="Century Gothic"/>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7"/>
          <p:cNvSpPr/>
          <p:nvPr/>
        </p:nvSpPr>
        <p:spPr>
          <a:xfrm>
            <a:off x="252450" y="318400"/>
            <a:ext cx="7191300" cy="1268100"/>
          </a:xfrm>
          <a:prstGeom prst="roundRect">
            <a:avLst>
              <a:gd fmla="val 16560" name="adj"/>
            </a:avLst>
          </a:prstGeom>
          <a:solidFill>
            <a:srgbClr val="0BABC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3" name="Google Shape;103;p17"/>
          <p:cNvSpPr txBox="1"/>
          <p:nvPr>
            <p:ph type="title"/>
          </p:nvPr>
        </p:nvSpPr>
        <p:spPr>
          <a:xfrm>
            <a:off x="500075" y="637450"/>
            <a:ext cx="6762900" cy="740100"/>
          </a:xfrm>
          <a:prstGeom prst="rect">
            <a:avLst/>
          </a:prstGeom>
        </p:spPr>
        <p:txBody>
          <a:bodyPr anchorCtr="0" anchor="t" bIns="91425" lIns="91425" spcFirstLastPara="1" rIns="91425" wrap="square" tIns="91425">
            <a:normAutofit/>
          </a:bodyPr>
          <a:lstStyle/>
          <a:p>
            <a:pPr indent="0" lvl="0" marL="0" rtl="0" algn="l">
              <a:lnSpc>
                <a:spcPct val="90000"/>
              </a:lnSpc>
              <a:spcBef>
                <a:spcPts val="0"/>
              </a:spcBef>
              <a:spcAft>
                <a:spcPts val="0"/>
              </a:spcAft>
              <a:buNone/>
            </a:pPr>
            <a:r>
              <a:rPr b="1" lang="en" sz="1750">
                <a:solidFill>
                  <a:srgbClr val="FFFFFF"/>
                </a:solidFill>
                <a:latin typeface="Century Gothic"/>
                <a:ea typeface="Century Gothic"/>
                <a:cs typeface="Century Gothic"/>
                <a:sym typeface="Century Gothic"/>
              </a:rPr>
              <a:t>5</a:t>
            </a:r>
            <a:r>
              <a:rPr b="1" lang="en" sz="1750">
                <a:solidFill>
                  <a:srgbClr val="FFFFFF"/>
                </a:solidFill>
                <a:latin typeface="Century Gothic"/>
                <a:ea typeface="Century Gothic"/>
                <a:cs typeface="Century Gothic"/>
                <a:sym typeface="Century Gothic"/>
              </a:rPr>
              <a:t>. </a:t>
            </a:r>
            <a:r>
              <a:rPr b="1" lang="en" sz="1750">
                <a:solidFill>
                  <a:srgbClr val="FFFFFF"/>
                </a:solidFill>
                <a:latin typeface="Century Gothic"/>
                <a:ea typeface="Century Gothic"/>
                <a:cs typeface="Century Gothic"/>
                <a:sym typeface="Century Gothic"/>
              </a:rPr>
              <a:t>To what extent are we equipped to handle advancements in quantum computing?</a:t>
            </a:r>
            <a:endParaRPr b="1" sz="1750">
              <a:solidFill>
                <a:srgbClr val="FFFFFF"/>
              </a:solidFill>
              <a:latin typeface="Century Gothic"/>
              <a:ea typeface="Century Gothic"/>
              <a:cs typeface="Century Gothic"/>
              <a:sym typeface="Century Gothic"/>
            </a:endParaRPr>
          </a:p>
        </p:txBody>
      </p:sp>
      <p:sp>
        <p:nvSpPr>
          <p:cNvPr id="104" name="Google Shape;104;p17"/>
          <p:cNvSpPr/>
          <p:nvPr/>
        </p:nvSpPr>
        <p:spPr>
          <a:xfrm>
            <a:off x="0" y="9796800"/>
            <a:ext cx="7696200" cy="261600"/>
          </a:xfrm>
          <a:prstGeom prst="rect">
            <a:avLst/>
          </a:prstGeom>
          <a:solidFill>
            <a:srgbClr val="0BABC9">
              <a:alpha val="8314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pic>
        <p:nvPicPr>
          <p:cNvPr id="105" name="Google Shape;105;p17"/>
          <p:cNvPicPr preferRelativeResize="0"/>
          <p:nvPr/>
        </p:nvPicPr>
        <p:blipFill rotWithShape="1">
          <a:blip r:embed="rId3">
            <a:alphaModFix/>
          </a:blip>
          <a:srcRect b="0" l="0" r="0" t="0"/>
          <a:stretch/>
        </p:blipFill>
        <p:spPr>
          <a:xfrm>
            <a:off x="6248400" y="9180875"/>
            <a:ext cx="1346101" cy="673051"/>
          </a:xfrm>
          <a:prstGeom prst="rect">
            <a:avLst/>
          </a:prstGeom>
          <a:noFill/>
          <a:ln>
            <a:noFill/>
          </a:ln>
        </p:spPr>
      </p:pic>
      <p:sp>
        <p:nvSpPr>
          <p:cNvPr id="106" name="Google Shape;106;p17"/>
          <p:cNvSpPr txBox="1"/>
          <p:nvPr/>
        </p:nvSpPr>
        <p:spPr>
          <a:xfrm>
            <a:off x="155599" y="9415740"/>
            <a:ext cx="1794000" cy="261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100"/>
              <a:buFont typeface="Arial"/>
              <a:buNone/>
            </a:pPr>
            <a:r>
              <a:rPr b="0" i="0" lang="en" sz="1100" u="none" cap="none" strike="noStrike">
                <a:solidFill>
                  <a:srgbClr val="0BABC9"/>
                </a:solidFill>
                <a:latin typeface="Century Gothic"/>
                <a:ea typeface="Century Gothic"/>
                <a:cs typeface="Century Gothic"/>
                <a:sym typeface="Century Gothic"/>
              </a:rPr>
              <a:t>www.futuresoft-ng.com</a:t>
            </a:r>
            <a:endParaRPr b="0" i="0" sz="1100" u="none" cap="none" strike="noStrike">
              <a:solidFill>
                <a:srgbClr val="0BABC9"/>
              </a:solidFill>
              <a:latin typeface="Century Gothic"/>
              <a:ea typeface="Century Gothic"/>
              <a:cs typeface="Century Gothic"/>
              <a:sym typeface="Century Gothic"/>
            </a:endParaRPr>
          </a:p>
        </p:txBody>
      </p:sp>
      <p:sp>
        <p:nvSpPr>
          <p:cNvPr id="107" name="Google Shape;107;p17"/>
          <p:cNvSpPr/>
          <p:nvPr/>
        </p:nvSpPr>
        <p:spPr>
          <a:xfrm>
            <a:off x="261950" y="1771475"/>
            <a:ext cx="7191300" cy="2833800"/>
          </a:xfrm>
          <a:prstGeom prst="roundRect">
            <a:avLst>
              <a:gd fmla="val 5042" name="adj"/>
            </a:avLst>
          </a:prstGeom>
          <a:solidFill>
            <a:srgbClr val="F3F3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8" name="Google Shape;108;p17"/>
          <p:cNvSpPr txBox="1"/>
          <p:nvPr>
            <p:ph idx="1" type="body"/>
          </p:nvPr>
        </p:nvSpPr>
        <p:spPr>
          <a:xfrm>
            <a:off x="500075" y="1853675"/>
            <a:ext cx="6762900" cy="265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1750">
                <a:solidFill>
                  <a:srgbClr val="0BABC9"/>
                </a:solidFill>
                <a:latin typeface="Century Gothic"/>
                <a:ea typeface="Century Gothic"/>
                <a:cs typeface="Century Gothic"/>
                <a:sym typeface="Century Gothic"/>
              </a:rPr>
              <a:t>Answer:</a:t>
            </a:r>
            <a:endParaRPr sz="1750">
              <a:solidFill>
                <a:srgbClr val="666666"/>
              </a:solidFill>
              <a:latin typeface="Century Gothic"/>
              <a:ea typeface="Century Gothic"/>
              <a:cs typeface="Century Gothic"/>
              <a:sym typeface="Century Gothic"/>
            </a:endParaRPr>
          </a:p>
        </p:txBody>
      </p:sp>
      <p:sp>
        <p:nvSpPr>
          <p:cNvPr id="109" name="Google Shape;109;p17"/>
          <p:cNvSpPr/>
          <p:nvPr/>
        </p:nvSpPr>
        <p:spPr>
          <a:xfrm>
            <a:off x="285800" y="4867075"/>
            <a:ext cx="7191300" cy="1268100"/>
          </a:xfrm>
          <a:prstGeom prst="roundRect">
            <a:avLst>
              <a:gd fmla="val 16560" name="adj"/>
            </a:avLst>
          </a:prstGeom>
          <a:solidFill>
            <a:srgbClr val="0BABC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0" name="Google Shape;110;p17"/>
          <p:cNvSpPr txBox="1"/>
          <p:nvPr>
            <p:ph type="title"/>
          </p:nvPr>
        </p:nvSpPr>
        <p:spPr>
          <a:xfrm>
            <a:off x="533425" y="5186175"/>
            <a:ext cx="6762900" cy="740100"/>
          </a:xfrm>
          <a:prstGeom prst="rect">
            <a:avLst/>
          </a:prstGeom>
        </p:spPr>
        <p:txBody>
          <a:bodyPr anchorCtr="0" anchor="t" bIns="91425" lIns="91425" spcFirstLastPara="1" rIns="91425" wrap="square" tIns="91425">
            <a:normAutofit/>
          </a:bodyPr>
          <a:lstStyle/>
          <a:p>
            <a:pPr indent="0" lvl="0" marL="0" rtl="0" algn="l">
              <a:lnSpc>
                <a:spcPct val="90000"/>
              </a:lnSpc>
              <a:spcBef>
                <a:spcPts val="0"/>
              </a:spcBef>
              <a:spcAft>
                <a:spcPts val="0"/>
              </a:spcAft>
              <a:buSzPts val="990"/>
              <a:buNone/>
            </a:pPr>
            <a:r>
              <a:rPr b="1" lang="en" sz="1750">
                <a:solidFill>
                  <a:srgbClr val="FFFFFF"/>
                </a:solidFill>
                <a:latin typeface="Century Gothic"/>
                <a:ea typeface="Century Gothic"/>
                <a:cs typeface="Century Gothic"/>
                <a:sym typeface="Century Gothic"/>
              </a:rPr>
              <a:t>6</a:t>
            </a:r>
            <a:r>
              <a:rPr b="1" lang="en" sz="1750">
                <a:solidFill>
                  <a:srgbClr val="FFFFFF"/>
                </a:solidFill>
                <a:latin typeface="Century Gothic"/>
                <a:ea typeface="Century Gothic"/>
                <a:cs typeface="Century Gothic"/>
                <a:sym typeface="Century Gothic"/>
              </a:rPr>
              <a:t>. </a:t>
            </a:r>
            <a:r>
              <a:rPr b="1" lang="en" sz="1750">
                <a:solidFill>
                  <a:srgbClr val="FFFFFF"/>
                </a:solidFill>
                <a:latin typeface="Century Gothic"/>
                <a:ea typeface="Century Gothic"/>
                <a:cs typeface="Century Gothic"/>
                <a:sym typeface="Century Gothic"/>
              </a:rPr>
              <a:t>How do we ensure data privacy and security in a rapidly evolving landscape?</a:t>
            </a:r>
            <a:endParaRPr b="1" sz="1750">
              <a:solidFill>
                <a:srgbClr val="FFFFFF"/>
              </a:solidFill>
              <a:latin typeface="Century Gothic"/>
              <a:ea typeface="Century Gothic"/>
              <a:cs typeface="Century Gothic"/>
              <a:sym typeface="Century Gothic"/>
            </a:endParaRPr>
          </a:p>
        </p:txBody>
      </p:sp>
      <p:sp>
        <p:nvSpPr>
          <p:cNvPr id="111" name="Google Shape;111;p17"/>
          <p:cNvSpPr/>
          <p:nvPr/>
        </p:nvSpPr>
        <p:spPr>
          <a:xfrm>
            <a:off x="295300" y="6320150"/>
            <a:ext cx="7191300" cy="2833800"/>
          </a:xfrm>
          <a:prstGeom prst="roundRect">
            <a:avLst>
              <a:gd fmla="val 5042" name="adj"/>
            </a:avLst>
          </a:prstGeom>
          <a:solidFill>
            <a:srgbClr val="F3F3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2" name="Google Shape;112;p17"/>
          <p:cNvSpPr txBox="1"/>
          <p:nvPr>
            <p:ph idx="1" type="body"/>
          </p:nvPr>
        </p:nvSpPr>
        <p:spPr>
          <a:xfrm>
            <a:off x="533425" y="6402350"/>
            <a:ext cx="6762900" cy="265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1750">
                <a:solidFill>
                  <a:srgbClr val="0BABC9"/>
                </a:solidFill>
                <a:latin typeface="Century Gothic"/>
                <a:ea typeface="Century Gothic"/>
                <a:cs typeface="Century Gothic"/>
                <a:sym typeface="Century Gothic"/>
              </a:rPr>
              <a:t>Answer:</a:t>
            </a:r>
            <a:endParaRPr sz="1750">
              <a:solidFill>
                <a:srgbClr val="666666"/>
              </a:solidFill>
              <a:latin typeface="Century Gothic"/>
              <a:ea typeface="Century Gothic"/>
              <a:cs typeface="Century Gothic"/>
              <a:sym typeface="Century Gothic"/>
            </a:endParaRPr>
          </a:p>
          <a:p>
            <a:pPr indent="0" lvl="0" marL="0" rtl="0" algn="l">
              <a:spcBef>
                <a:spcPts val="0"/>
              </a:spcBef>
              <a:spcAft>
                <a:spcPts val="0"/>
              </a:spcAft>
              <a:buNone/>
            </a:pPr>
            <a:r>
              <a:t/>
            </a:r>
            <a:endParaRPr sz="1750">
              <a:latin typeface="Century Gothic"/>
              <a:ea typeface="Century Gothic"/>
              <a:cs typeface="Century Gothic"/>
              <a:sym typeface="Century Gothic"/>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8"/>
          <p:cNvSpPr/>
          <p:nvPr/>
        </p:nvSpPr>
        <p:spPr>
          <a:xfrm>
            <a:off x="252450" y="318400"/>
            <a:ext cx="7191300" cy="1268100"/>
          </a:xfrm>
          <a:prstGeom prst="roundRect">
            <a:avLst>
              <a:gd fmla="val 16560" name="adj"/>
            </a:avLst>
          </a:prstGeom>
          <a:solidFill>
            <a:srgbClr val="0BABC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8" name="Google Shape;118;p18"/>
          <p:cNvSpPr txBox="1"/>
          <p:nvPr>
            <p:ph type="title"/>
          </p:nvPr>
        </p:nvSpPr>
        <p:spPr>
          <a:xfrm>
            <a:off x="466650" y="369575"/>
            <a:ext cx="6762900" cy="1217400"/>
          </a:xfrm>
          <a:prstGeom prst="rect">
            <a:avLst/>
          </a:prstGeom>
        </p:spPr>
        <p:txBody>
          <a:bodyPr anchorCtr="0" anchor="t" bIns="91425" lIns="91425" spcFirstLastPara="1" rIns="91425" wrap="square" tIns="91425">
            <a:normAutofit/>
          </a:bodyPr>
          <a:lstStyle/>
          <a:p>
            <a:pPr indent="0" lvl="0" marL="0" rtl="0" algn="just">
              <a:lnSpc>
                <a:spcPct val="90000"/>
              </a:lnSpc>
              <a:spcBef>
                <a:spcPts val="0"/>
              </a:spcBef>
              <a:spcAft>
                <a:spcPts val="0"/>
              </a:spcAft>
              <a:buNone/>
            </a:pPr>
            <a:r>
              <a:rPr b="1" lang="en" sz="1750">
                <a:solidFill>
                  <a:srgbClr val="FFFFFF"/>
                </a:solidFill>
                <a:latin typeface="Century Gothic"/>
                <a:ea typeface="Century Gothic"/>
                <a:cs typeface="Century Gothic"/>
                <a:sym typeface="Century Gothic"/>
              </a:rPr>
              <a:t>7</a:t>
            </a:r>
            <a:r>
              <a:rPr b="1" lang="en" sz="1750">
                <a:solidFill>
                  <a:srgbClr val="FFFFFF"/>
                </a:solidFill>
                <a:latin typeface="Century Gothic"/>
                <a:ea typeface="Century Gothic"/>
                <a:cs typeface="Century Gothic"/>
                <a:sym typeface="Century Gothic"/>
              </a:rPr>
              <a:t>. </a:t>
            </a:r>
            <a:r>
              <a:rPr b="1" lang="en" sz="1750">
                <a:solidFill>
                  <a:srgbClr val="FFFFFF"/>
                </a:solidFill>
                <a:latin typeface="Century Gothic"/>
                <a:ea typeface="Century Gothic"/>
                <a:cs typeface="Century Gothic"/>
                <a:sym typeface="Century Gothic"/>
              </a:rPr>
              <a:t>Are we ready for the stricter data privacy regulations in 2025, and What specific processes, technologies, or training initiatives do we have in place to ensure alignment, and where do we still have gaps to address?</a:t>
            </a:r>
            <a:endParaRPr b="1" sz="1750">
              <a:solidFill>
                <a:srgbClr val="FFFFFF"/>
              </a:solidFill>
              <a:latin typeface="Century Gothic"/>
              <a:ea typeface="Century Gothic"/>
              <a:cs typeface="Century Gothic"/>
              <a:sym typeface="Century Gothic"/>
            </a:endParaRPr>
          </a:p>
        </p:txBody>
      </p:sp>
      <p:sp>
        <p:nvSpPr>
          <p:cNvPr id="119" name="Google Shape;119;p18"/>
          <p:cNvSpPr/>
          <p:nvPr/>
        </p:nvSpPr>
        <p:spPr>
          <a:xfrm>
            <a:off x="0" y="9796800"/>
            <a:ext cx="7696200" cy="261600"/>
          </a:xfrm>
          <a:prstGeom prst="rect">
            <a:avLst/>
          </a:prstGeom>
          <a:solidFill>
            <a:srgbClr val="0BABC9">
              <a:alpha val="8314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pic>
        <p:nvPicPr>
          <p:cNvPr id="120" name="Google Shape;120;p18"/>
          <p:cNvPicPr preferRelativeResize="0"/>
          <p:nvPr/>
        </p:nvPicPr>
        <p:blipFill rotWithShape="1">
          <a:blip r:embed="rId3">
            <a:alphaModFix/>
          </a:blip>
          <a:srcRect b="0" l="0" r="0" t="0"/>
          <a:stretch/>
        </p:blipFill>
        <p:spPr>
          <a:xfrm>
            <a:off x="6248400" y="9180875"/>
            <a:ext cx="1346101" cy="673051"/>
          </a:xfrm>
          <a:prstGeom prst="rect">
            <a:avLst/>
          </a:prstGeom>
          <a:noFill/>
          <a:ln>
            <a:noFill/>
          </a:ln>
        </p:spPr>
      </p:pic>
      <p:sp>
        <p:nvSpPr>
          <p:cNvPr id="121" name="Google Shape;121;p18"/>
          <p:cNvSpPr txBox="1"/>
          <p:nvPr/>
        </p:nvSpPr>
        <p:spPr>
          <a:xfrm>
            <a:off x="155599" y="9415740"/>
            <a:ext cx="1794000" cy="261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100"/>
              <a:buFont typeface="Arial"/>
              <a:buNone/>
            </a:pPr>
            <a:r>
              <a:rPr b="0" i="0" lang="en" sz="1100" u="none" cap="none" strike="noStrike">
                <a:solidFill>
                  <a:srgbClr val="0BABC9"/>
                </a:solidFill>
                <a:latin typeface="Century Gothic"/>
                <a:ea typeface="Century Gothic"/>
                <a:cs typeface="Century Gothic"/>
                <a:sym typeface="Century Gothic"/>
              </a:rPr>
              <a:t>www.futuresoft-ng.com</a:t>
            </a:r>
            <a:endParaRPr b="0" i="0" sz="1100" u="none" cap="none" strike="noStrike">
              <a:solidFill>
                <a:srgbClr val="0BABC9"/>
              </a:solidFill>
              <a:latin typeface="Century Gothic"/>
              <a:ea typeface="Century Gothic"/>
              <a:cs typeface="Century Gothic"/>
              <a:sym typeface="Century Gothic"/>
            </a:endParaRPr>
          </a:p>
        </p:txBody>
      </p:sp>
      <p:sp>
        <p:nvSpPr>
          <p:cNvPr id="122" name="Google Shape;122;p18"/>
          <p:cNvSpPr/>
          <p:nvPr/>
        </p:nvSpPr>
        <p:spPr>
          <a:xfrm>
            <a:off x="261950" y="1771475"/>
            <a:ext cx="7191300" cy="2833800"/>
          </a:xfrm>
          <a:prstGeom prst="roundRect">
            <a:avLst>
              <a:gd fmla="val 5042" name="adj"/>
            </a:avLst>
          </a:prstGeom>
          <a:solidFill>
            <a:srgbClr val="F3F3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23" name="Google Shape;123;p18"/>
          <p:cNvSpPr txBox="1"/>
          <p:nvPr>
            <p:ph idx="1" type="body"/>
          </p:nvPr>
        </p:nvSpPr>
        <p:spPr>
          <a:xfrm>
            <a:off x="500075" y="1853675"/>
            <a:ext cx="6762900" cy="265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1750">
                <a:solidFill>
                  <a:srgbClr val="0BABC9"/>
                </a:solidFill>
                <a:latin typeface="Century Gothic"/>
                <a:ea typeface="Century Gothic"/>
                <a:cs typeface="Century Gothic"/>
                <a:sym typeface="Century Gothic"/>
              </a:rPr>
              <a:t>Answer:</a:t>
            </a:r>
            <a:endParaRPr sz="1750">
              <a:solidFill>
                <a:srgbClr val="666666"/>
              </a:solidFill>
              <a:latin typeface="Century Gothic"/>
              <a:ea typeface="Century Gothic"/>
              <a:cs typeface="Century Gothic"/>
              <a:sym typeface="Century Gothic"/>
            </a:endParaRPr>
          </a:p>
        </p:txBody>
      </p:sp>
      <p:sp>
        <p:nvSpPr>
          <p:cNvPr id="124" name="Google Shape;124;p18"/>
          <p:cNvSpPr/>
          <p:nvPr/>
        </p:nvSpPr>
        <p:spPr>
          <a:xfrm>
            <a:off x="285800" y="4867075"/>
            <a:ext cx="7191300" cy="1268100"/>
          </a:xfrm>
          <a:prstGeom prst="roundRect">
            <a:avLst>
              <a:gd fmla="val 16560" name="adj"/>
            </a:avLst>
          </a:prstGeom>
          <a:solidFill>
            <a:srgbClr val="0BABC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25" name="Google Shape;125;p18"/>
          <p:cNvSpPr txBox="1"/>
          <p:nvPr>
            <p:ph type="title"/>
          </p:nvPr>
        </p:nvSpPr>
        <p:spPr>
          <a:xfrm>
            <a:off x="533425" y="5065175"/>
            <a:ext cx="6762900" cy="922200"/>
          </a:xfrm>
          <a:prstGeom prst="rect">
            <a:avLst/>
          </a:prstGeom>
        </p:spPr>
        <p:txBody>
          <a:bodyPr anchorCtr="0" anchor="t" bIns="91425" lIns="91425" spcFirstLastPara="1" rIns="91425" wrap="square" tIns="91425">
            <a:noAutofit/>
          </a:bodyPr>
          <a:lstStyle/>
          <a:p>
            <a:pPr indent="0" lvl="0" marL="0" rtl="0" algn="just">
              <a:lnSpc>
                <a:spcPct val="90000"/>
              </a:lnSpc>
              <a:spcBef>
                <a:spcPts val="0"/>
              </a:spcBef>
              <a:spcAft>
                <a:spcPts val="0"/>
              </a:spcAft>
              <a:buSzPts val="891"/>
              <a:buNone/>
            </a:pPr>
            <a:r>
              <a:rPr b="1" lang="en" sz="1750">
                <a:solidFill>
                  <a:srgbClr val="FFFFFF"/>
                </a:solidFill>
                <a:latin typeface="Century Gothic"/>
                <a:ea typeface="Century Gothic"/>
                <a:cs typeface="Century Gothic"/>
                <a:sym typeface="Century Gothic"/>
              </a:rPr>
              <a:t>8</a:t>
            </a:r>
            <a:r>
              <a:rPr b="1" lang="en" sz="1750">
                <a:solidFill>
                  <a:srgbClr val="FFFFFF"/>
                </a:solidFill>
                <a:latin typeface="Century Gothic"/>
                <a:ea typeface="Century Gothic"/>
                <a:cs typeface="Century Gothic"/>
                <a:sym typeface="Century Gothic"/>
              </a:rPr>
              <a:t>. </a:t>
            </a:r>
            <a:r>
              <a:rPr b="1" lang="en" sz="1750">
                <a:solidFill>
                  <a:srgbClr val="FFFFFF"/>
                </a:solidFill>
                <a:latin typeface="Century Gothic"/>
                <a:ea typeface="Century Gothic"/>
                <a:cs typeface="Century Gothic"/>
                <a:sym typeface="Century Gothic"/>
              </a:rPr>
              <a:t>What steps are we taking to implement quantum-safe encryption and privacy-first strategies to protect sensitive data and maintain consumer trust?</a:t>
            </a:r>
            <a:endParaRPr b="1" sz="1750">
              <a:solidFill>
                <a:srgbClr val="FFFFFF"/>
              </a:solidFill>
              <a:latin typeface="Century Gothic"/>
              <a:ea typeface="Century Gothic"/>
              <a:cs typeface="Century Gothic"/>
              <a:sym typeface="Century Gothic"/>
            </a:endParaRPr>
          </a:p>
        </p:txBody>
      </p:sp>
      <p:sp>
        <p:nvSpPr>
          <p:cNvPr id="126" name="Google Shape;126;p18"/>
          <p:cNvSpPr/>
          <p:nvPr/>
        </p:nvSpPr>
        <p:spPr>
          <a:xfrm>
            <a:off x="295300" y="6320150"/>
            <a:ext cx="7191300" cy="2833800"/>
          </a:xfrm>
          <a:prstGeom prst="roundRect">
            <a:avLst>
              <a:gd fmla="val 5042" name="adj"/>
            </a:avLst>
          </a:prstGeom>
          <a:solidFill>
            <a:srgbClr val="F3F3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27" name="Google Shape;127;p18"/>
          <p:cNvSpPr txBox="1"/>
          <p:nvPr>
            <p:ph idx="1" type="body"/>
          </p:nvPr>
        </p:nvSpPr>
        <p:spPr>
          <a:xfrm>
            <a:off x="533425" y="6402350"/>
            <a:ext cx="6762900" cy="265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1750">
                <a:solidFill>
                  <a:srgbClr val="0BABC9"/>
                </a:solidFill>
                <a:latin typeface="Century Gothic"/>
                <a:ea typeface="Century Gothic"/>
                <a:cs typeface="Century Gothic"/>
                <a:sym typeface="Century Gothic"/>
              </a:rPr>
              <a:t>Answer:</a:t>
            </a:r>
            <a:endParaRPr sz="1750">
              <a:solidFill>
                <a:srgbClr val="666666"/>
              </a:solidFill>
              <a:latin typeface="Century Gothic"/>
              <a:ea typeface="Century Gothic"/>
              <a:cs typeface="Century Gothic"/>
              <a:sym typeface="Century Gothic"/>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9"/>
          <p:cNvSpPr/>
          <p:nvPr/>
        </p:nvSpPr>
        <p:spPr>
          <a:xfrm>
            <a:off x="252450" y="318400"/>
            <a:ext cx="7191300" cy="1268100"/>
          </a:xfrm>
          <a:prstGeom prst="roundRect">
            <a:avLst>
              <a:gd fmla="val 16560" name="adj"/>
            </a:avLst>
          </a:prstGeom>
          <a:solidFill>
            <a:srgbClr val="0BABC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33" name="Google Shape;133;p19"/>
          <p:cNvSpPr txBox="1"/>
          <p:nvPr>
            <p:ph type="title"/>
          </p:nvPr>
        </p:nvSpPr>
        <p:spPr>
          <a:xfrm>
            <a:off x="466650" y="637975"/>
            <a:ext cx="6829800" cy="683400"/>
          </a:xfrm>
          <a:prstGeom prst="rect">
            <a:avLst/>
          </a:prstGeom>
        </p:spPr>
        <p:txBody>
          <a:bodyPr anchorCtr="0" anchor="t" bIns="91425" lIns="91425" spcFirstLastPara="1" rIns="91425" wrap="square" tIns="91425">
            <a:normAutofit/>
          </a:bodyPr>
          <a:lstStyle/>
          <a:p>
            <a:pPr indent="0" lvl="0" marL="0" rtl="0" algn="l">
              <a:lnSpc>
                <a:spcPct val="90000"/>
              </a:lnSpc>
              <a:spcBef>
                <a:spcPts val="0"/>
              </a:spcBef>
              <a:spcAft>
                <a:spcPts val="0"/>
              </a:spcAft>
              <a:buNone/>
            </a:pPr>
            <a:r>
              <a:rPr b="1" lang="en" sz="1750">
                <a:solidFill>
                  <a:srgbClr val="FFFFFF"/>
                </a:solidFill>
                <a:latin typeface="Century Gothic"/>
                <a:ea typeface="Century Gothic"/>
                <a:cs typeface="Century Gothic"/>
                <a:sym typeface="Century Gothic"/>
              </a:rPr>
              <a:t>9</a:t>
            </a:r>
            <a:r>
              <a:rPr b="1" lang="en" sz="1750">
                <a:solidFill>
                  <a:srgbClr val="FFFFFF"/>
                </a:solidFill>
                <a:latin typeface="Century Gothic"/>
                <a:ea typeface="Century Gothic"/>
                <a:cs typeface="Century Gothic"/>
                <a:sym typeface="Century Gothic"/>
              </a:rPr>
              <a:t>. </a:t>
            </a:r>
            <a:r>
              <a:rPr b="1" lang="en" sz="1750">
                <a:solidFill>
                  <a:srgbClr val="FFFFFF"/>
                </a:solidFill>
                <a:latin typeface="Century Gothic"/>
                <a:ea typeface="Century Gothic"/>
                <a:cs typeface="Century Gothic"/>
                <a:sym typeface="Century Gothic"/>
              </a:rPr>
              <a:t>How do we approach sustainability and ESG in technology adoption, product development  and marketing?</a:t>
            </a:r>
            <a:endParaRPr b="1" sz="1750">
              <a:solidFill>
                <a:srgbClr val="FFFFFF"/>
              </a:solidFill>
              <a:latin typeface="Century Gothic"/>
              <a:ea typeface="Century Gothic"/>
              <a:cs typeface="Century Gothic"/>
              <a:sym typeface="Century Gothic"/>
            </a:endParaRPr>
          </a:p>
        </p:txBody>
      </p:sp>
      <p:sp>
        <p:nvSpPr>
          <p:cNvPr id="134" name="Google Shape;134;p19"/>
          <p:cNvSpPr/>
          <p:nvPr/>
        </p:nvSpPr>
        <p:spPr>
          <a:xfrm>
            <a:off x="0" y="9796800"/>
            <a:ext cx="7696200" cy="261600"/>
          </a:xfrm>
          <a:prstGeom prst="rect">
            <a:avLst/>
          </a:prstGeom>
          <a:solidFill>
            <a:srgbClr val="0BABC9">
              <a:alpha val="8314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pic>
        <p:nvPicPr>
          <p:cNvPr id="135" name="Google Shape;135;p19"/>
          <p:cNvPicPr preferRelativeResize="0"/>
          <p:nvPr/>
        </p:nvPicPr>
        <p:blipFill rotWithShape="1">
          <a:blip r:embed="rId3">
            <a:alphaModFix/>
          </a:blip>
          <a:srcRect b="0" l="0" r="0" t="0"/>
          <a:stretch/>
        </p:blipFill>
        <p:spPr>
          <a:xfrm>
            <a:off x="6248400" y="9180875"/>
            <a:ext cx="1346101" cy="673051"/>
          </a:xfrm>
          <a:prstGeom prst="rect">
            <a:avLst/>
          </a:prstGeom>
          <a:noFill/>
          <a:ln>
            <a:noFill/>
          </a:ln>
        </p:spPr>
      </p:pic>
      <p:sp>
        <p:nvSpPr>
          <p:cNvPr id="136" name="Google Shape;136;p19"/>
          <p:cNvSpPr txBox="1"/>
          <p:nvPr/>
        </p:nvSpPr>
        <p:spPr>
          <a:xfrm>
            <a:off x="155599" y="9415740"/>
            <a:ext cx="1794000" cy="261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100"/>
              <a:buFont typeface="Arial"/>
              <a:buNone/>
            </a:pPr>
            <a:r>
              <a:rPr b="0" i="0" lang="en" sz="1100" u="none" cap="none" strike="noStrike">
                <a:solidFill>
                  <a:srgbClr val="0BABC9"/>
                </a:solidFill>
                <a:latin typeface="Century Gothic"/>
                <a:ea typeface="Century Gothic"/>
                <a:cs typeface="Century Gothic"/>
                <a:sym typeface="Century Gothic"/>
              </a:rPr>
              <a:t>www.futuresoft-ng.com</a:t>
            </a:r>
            <a:endParaRPr b="0" i="0" sz="1100" u="none" cap="none" strike="noStrike">
              <a:solidFill>
                <a:srgbClr val="0BABC9"/>
              </a:solidFill>
              <a:latin typeface="Century Gothic"/>
              <a:ea typeface="Century Gothic"/>
              <a:cs typeface="Century Gothic"/>
              <a:sym typeface="Century Gothic"/>
            </a:endParaRPr>
          </a:p>
        </p:txBody>
      </p:sp>
      <p:sp>
        <p:nvSpPr>
          <p:cNvPr id="137" name="Google Shape;137;p19"/>
          <p:cNvSpPr/>
          <p:nvPr/>
        </p:nvSpPr>
        <p:spPr>
          <a:xfrm>
            <a:off x="261950" y="1771475"/>
            <a:ext cx="7191300" cy="2833800"/>
          </a:xfrm>
          <a:prstGeom prst="roundRect">
            <a:avLst>
              <a:gd fmla="val 5042" name="adj"/>
            </a:avLst>
          </a:prstGeom>
          <a:solidFill>
            <a:srgbClr val="F3F3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38" name="Google Shape;138;p19"/>
          <p:cNvSpPr txBox="1"/>
          <p:nvPr>
            <p:ph idx="1" type="body"/>
          </p:nvPr>
        </p:nvSpPr>
        <p:spPr>
          <a:xfrm>
            <a:off x="500075" y="1853675"/>
            <a:ext cx="6762900" cy="265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1750">
                <a:solidFill>
                  <a:srgbClr val="0BABC9"/>
                </a:solidFill>
                <a:latin typeface="Century Gothic"/>
                <a:ea typeface="Century Gothic"/>
                <a:cs typeface="Century Gothic"/>
                <a:sym typeface="Century Gothic"/>
              </a:rPr>
              <a:t>Answer:</a:t>
            </a:r>
            <a:endParaRPr sz="1750">
              <a:solidFill>
                <a:srgbClr val="666666"/>
              </a:solidFill>
              <a:latin typeface="Century Gothic"/>
              <a:ea typeface="Century Gothic"/>
              <a:cs typeface="Century Gothic"/>
              <a:sym typeface="Century Gothic"/>
            </a:endParaRPr>
          </a:p>
        </p:txBody>
      </p:sp>
      <p:sp>
        <p:nvSpPr>
          <p:cNvPr id="139" name="Google Shape;139;p19"/>
          <p:cNvSpPr/>
          <p:nvPr/>
        </p:nvSpPr>
        <p:spPr>
          <a:xfrm>
            <a:off x="285800" y="4867075"/>
            <a:ext cx="7191300" cy="1268100"/>
          </a:xfrm>
          <a:prstGeom prst="roundRect">
            <a:avLst>
              <a:gd fmla="val 16560" name="adj"/>
            </a:avLst>
          </a:prstGeom>
          <a:solidFill>
            <a:srgbClr val="0BABC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40" name="Google Shape;140;p19"/>
          <p:cNvSpPr txBox="1"/>
          <p:nvPr>
            <p:ph type="title"/>
          </p:nvPr>
        </p:nvSpPr>
        <p:spPr>
          <a:xfrm>
            <a:off x="533425" y="5198625"/>
            <a:ext cx="6953100" cy="683400"/>
          </a:xfrm>
          <a:prstGeom prst="rect">
            <a:avLst/>
          </a:prstGeom>
        </p:spPr>
        <p:txBody>
          <a:bodyPr anchorCtr="0" anchor="t" bIns="91425" lIns="91425" spcFirstLastPara="1" rIns="91425" wrap="square" tIns="91425">
            <a:noAutofit/>
          </a:bodyPr>
          <a:lstStyle/>
          <a:p>
            <a:pPr indent="0" lvl="0" marL="0" rtl="0" algn="l">
              <a:lnSpc>
                <a:spcPct val="90000"/>
              </a:lnSpc>
              <a:spcBef>
                <a:spcPts val="0"/>
              </a:spcBef>
              <a:spcAft>
                <a:spcPts val="0"/>
              </a:spcAft>
              <a:buSzPts val="891"/>
              <a:buNone/>
            </a:pPr>
            <a:r>
              <a:rPr b="1" lang="en" sz="1750">
                <a:solidFill>
                  <a:srgbClr val="FFFFFF"/>
                </a:solidFill>
                <a:latin typeface="Century Gothic"/>
                <a:ea typeface="Century Gothic"/>
                <a:cs typeface="Century Gothic"/>
                <a:sym typeface="Century Gothic"/>
              </a:rPr>
              <a:t>10</a:t>
            </a:r>
            <a:r>
              <a:rPr b="1" lang="en" sz="1750">
                <a:solidFill>
                  <a:srgbClr val="FFFFFF"/>
                </a:solidFill>
                <a:latin typeface="Century Gothic"/>
                <a:ea typeface="Century Gothic"/>
                <a:cs typeface="Century Gothic"/>
                <a:sym typeface="Century Gothic"/>
              </a:rPr>
              <a:t>. </a:t>
            </a:r>
            <a:r>
              <a:rPr b="1" lang="en" sz="1750">
                <a:solidFill>
                  <a:srgbClr val="FFFFFF"/>
                </a:solidFill>
                <a:latin typeface="Century Gothic"/>
                <a:ea typeface="Century Gothic"/>
                <a:cs typeface="Century Gothic"/>
                <a:sym typeface="Century Gothic"/>
              </a:rPr>
              <a:t>What are the risks associated with emerging technologies, and how are we mitigating them?</a:t>
            </a:r>
            <a:endParaRPr b="1" sz="1750">
              <a:solidFill>
                <a:srgbClr val="FFFFFF"/>
              </a:solidFill>
              <a:latin typeface="Century Gothic"/>
              <a:ea typeface="Century Gothic"/>
              <a:cs typeface="Century Gothic"/>
              <a:sym typeface="Century Gothic"/>
            </a:endParaRPr>
          </a:p>
        </p:txBody>
      </p:sp>
      <p:sp>
        <p:nvSpPr>
          <p:cNvPr id="141" name="Google Shape;141;p19"/>
          <p:cNvSpPr/>
          <p:nvPr/>
        </p:nvSpPr>
        <p:spPr>
          <a:xfrm>
            <a:off x="295300" y="6320150"/>
            <a:ext cx="7191300" cy="2833800"/>
          </a:xfrm>
          <a:prstGeom prst="roundRect">
            <a:avLst>
              <a:gd fmla="val 5042" name="adj"/>
            </a:avLst>
          </a:prstGeom>
          <a:solidFill>
            <a:srgbClr val="F3F3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42" name="Google Shape;142;p19"/>
          <p:cNvSpPr txBox="1"/>
          <p:nvPr>
            <p:ph idx="1" type="body"/>
          </p:nvPr>
        </p:nvSpPr>
        <p:spPr>
          <a:xfrm>
            <a:off x="533425" y="6402350"/>
            <a:ext cx="6762900" cy="265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1750">
                <a:solidFill>
                  <a:srgbClr val="0BABC9"/>
                </a:solidFill>
                <a:latin typeface="Century Gothic"/>
                <a:ea typeface="Century Gothic"/>
                <a:cs typeface="Century Gothic"/>
                <a:sym typeface="Century Gothic"/>
              </a:rPr>
              <a:t>Answer:</a:t>
            </a:r>
            <a:endParaRPr sz="1750">
              <a:solidFill>
                <a:srgbClr val="666666"/>
              </a:solidFill>
              <a:latin typeface="Century Gothic"/>
              <a:ea typeface="Century Gothic"/>
              <a:cs typeface="Century Gothic"/>
              <a:sym typeface="Century Gothic"/>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BABC9"/>
        </a:solidFill>
      </p:bgPr>
    </p:bg>
    <p:spTree>
      <p:nvGrpSpPr>
        <p:cNvPr id="146" name="Shape 146"/>
        <p:cNvGrpSpPr/>
        <p:nvPr/>
      </p:nvGrpSpPr>
      <p:grpSpPr>
        <a:xfrm>
          <a:off x="0" y="0"/>
          <a:ext cx="0" cy="0"/>
          <a:chOff x="0" y="0"/>
          <a:chExt cx="0" cy="0"/>
        </a:xfrm>
      </p:grpSpPr>
      <p:sp>
        <p:nvSpPr>
          <p:cNvPr id="147" name="Google Shape;147;p20"/>
          <p:cNvSpPr txBox="1"/>
          <p:nvPr>
            <p:ph type="ctrTitle"/>
          </p:nvPr>
        </p:nvSpPr>
        <p:spPr>
          <a:xfrm>
            <a:off x="0" y="3690350"/>
            <a:ext cx="7772400" cy="781500"/>
          </a:xfrm>
          <a:prstGeom prst="rect">
            <a:avLst/>
          </a:prstGeom>
        </p:spPr>
        <p:txBody>
          <a:bodyPr anchorCtr="0" anchor="b" bIns="91425" lIns="91425" spcFirstLastPara="1" rIns="91425" wrap="square" tIns="91425">
            <a:normAutofit/>
          </a:bodyPr>
          <a:lstStyle/>
          <a:p>
            <a:pPr indent="0" lvl="0" marL="0" rtl="0" algn="ctr">
              <a:lnSpc>
                <a:spcPct val="80000"/>
              </a:lnSpc>
              <a:spcBef>
                <a:spcPts val="0"/>
              </a:spcBef>
              <a:spcAft>
                <a:spcPts val="0"/>
              </a:spcAft>
              <a:buNone/>
            </a:pPr>
            <a:r>
              <a:rPr b="1" lang="en" sz="3400">
                <a:solidFill>
                  <a:srgbClr val="FFFFFF"/>
                </a:solidFill>
                <a:latin typeface="Century Gothic"/>
                <a:ea typeface="Century Gothic"/>
                <a:cs typeface="Century Gothic"/>
                <a:sym typeface="Century Gothic"/>
              </a:rPr>
              <a:t>CONTACT US</a:t>
            </a:r>
            <a:endParaRPr b="1" sz="3400">
              <a:solidFill>
                <a:srgbClr val="FFFFFF"/>
              </a:solidFill>
              <a:latin typeface="Century Gothic"/>
              <a:ea typeface="Century Gothic"/>
              <a:cs typeface="Century Gothic"/>
              <a:sym typeface="Century Gothic"/>
            </a:endParaRPr>
          </a:p>
        </p:txBody>
      </p:sp>
      <p:sp>
        <p:nvSpPr>
          <p:cNvPr id="148" name="Google Shape;148;p20"/>
          <p:cNvSpPr txBox="1"/>
          <p:nvPr/>
        </p:nvSpPr>
        <p:spPr>
          <a:xfrm>
            <a:off x="0" y="4401175"/>
            <a:ext cx="7772400" cy="16971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600"/>
              <a:buFont typeface="Arial"/>
              <a:buNone/>
            </a:pPr>
            <a:r>
              <a:rPr b="0" i="0" lang="en" sz="1750" u="none" cap="none" strike="noStrike">
                <a:solidFill>
                  <a:srgbClr val="FFFFFF"/>
                </a:solidFill>
                <a:latin typeface="Century Gothic"/>
                <a:ea typeface="Century Gothic"/>
                <a:cs typeface="Century Gothic"/>
                <a:sym typeface="Century Gothic"/>
              </a:rPr>
              <a:t>2nd Floor Chic Afrique House,</a:t>
            </a:r>
            <a:endParaRPr b="0" i="0" sz="1750" u="none" cap="none" strike="noStrike">
              <a:solidFill>
                <a:srgbClr val="FFFFFF"/>
              </a:solidFill>
              <a:latin typeface="Century Gothic"/>
              <a:ea typeface="Century Gothic"/>
              <a:cs typeface="Century Gothic"/>
              <a:sym typeface="Century Gothic"/>
            </a:endParaRPr>
          </a:p>
          <a:p>
            <a:pPr indent="0" lvl="0" marL="0" marR="0" rtl="0" algn="ctr">
              <a:lnSpc>
                <a:spcPct val="100000"/>
              </a:lnSpc>
              <a:spcBef>
                <a:spcPts val="0"/>
              </a:spcBef>
              <a:spcAft>
                <a:spcPts val="0"/>
              </a:spcAft>
              <a:buClr>
                <a:srgbClr val="000000"/>
              </a:buClr>
              <a:buSzPts val="1600"/>
              <a:buFont typeface="Arial"/>
              <a:buNone/>
            </a:pPr>
            <a:r>
              <a:rPr b="0" i="0" lang="en" sz="1750" u="none" cap="none" strike="noStrike">
                <a:solidFill>
                  <a:srgbClr val="FFFFFF"/>
                </a:solidFill>
                <a:latin typeface="Century Gothic"/>
                <a:ea typeface="Century Gothic"/>
                <a:cs typeface="Century Gothic"/>
                <a:sym typeface="Century Gothic"/>
              </a:rPr>
              <a:t>3 Thorborn Avenue, Sabo, Yaba, Lagos, Nigeria.</a:t>
            </a:r>
            <a:endParaRPr b="0" i="0" sz="1750" u="none" cap="none" strike="noStrike">
              <a:solidFill>
                <a:srgbClr val="FFFFFF"/>
              </a:solidFill>
              <a:latin typeface="Century Gothic"/>
              <a:ea typeface="Century Gothic"/>
              <a:cs typeface="Century Gothic"/>
              <a:sym typeface="Century Gothic"/>
            </a:endParaRPr>
          </a:p>
          <a:p>
            <a:pPr indent="0" lvl="0" marL="0" marR="0" rtl="0" algn="ctr">
              <a:lnSpc>
                <a:spcPct val="100000"/>
              </a:lnSpc>
              <a:spcBef>
                <a:spcPts val="0"/>
              </a:spcBef>
              <a:spcAft>
                <a:spcPts val="0"/>
              </a:spcAft>
              <a:buClr>
                <a:srgbClr val="000000"/>
              </a:buClr>
              <a:buSzPts val="1600"/>
              <a:buFont typeface="Arial"/>
              <a:buNone/>
            </a:pPr>
            <a:r>
              <a:t/>
            </a:r>
            <a:endParaRPr b="0" i="0" sz="1750" u="none" cap="none" strike="noStrike">
              <a:solidFill>
                <a:srgbClr val="FFFFFF"/>
              </a:solidFill>
              <a:latin typeface="Century Gothic"/>
              <a:ea typeface="Century Gothic"/>
              <a:cs typeface="Century Gothic"/>
              <a:sym typeface="Century Gothic"/>
            </a:endParaRPr>
          </a:p>
          <a:p>
            <a:pPr indent="0" lvl="0" marL="0" marR="0" rtl="0" algn="ctr">
              <a:lnSpc>
                <a:spcPct val="100000"/>
              </a:lnSpc>
              <a:spcBef>
                <a:spcPts val="0"/>
              </a:spcBef>
              <a:spcAft>
                <a:spcPts val="0"/>
              </a:spcAft>
              <a:buClr>
                <a:srgbClr val="000000"/>
              </a:buClr>
              <a:buSzPts val="1600"/>
              <a:buFont typeface="Arial"/>
              <a:buNone/>
            </a:pPr>
            <a:r>
              <a:rPr b="0" i="0" lang="en" sz="1750" u="none" cap="none" strike="noStrike">
                <a:solidFill>
                  <a:srgbClr val="FFFFFF"/>
                </a:solidFill>
                <a:latin typeface="Century Gothic"/>
                <a:ea typeface="Century Gothic"/>
                <a:cs typeface="Century Gothic"/>
                <a:sym typeface="Century Gothic"/>
              </a:rPr>
              <a:t>+234 818 657 2391</a:t>
            </a:r>
            <a:endParaRPr b="0" i="0" sz="1750" u="none" cap="none" strike="noStrike">
              <a:solidFill>
                <a:srgbClr val="FFFFFF"/>
              </a:solidFill>
              <a:latin typeface="Century Gothic"/>
              <a:ea typeface="Century Gothic"/>
              <a:cs typeface="Century Gothic"/>
              <a:sym typeface="Century Gothic"/>
            </a:endParaRPr>
          </a:p>
          <a:p>
            <a:pPr indent="0" lvl="0" marL="0" marR="0" rtl="0" algn="ctr">
              <a:lnSpc>
                <a:spcPct val="100000"/>
              </a:lnSpc>
              <a:spcBef>
                <a:spcPts val="0"/>
              </a:spcBef>
              <a:spcAft>
                <a:spcPts val="0"/>
              </a:spcAft>
              <a:buClr>
                <a:srgbClr val="000000"/>
              </a:buClr>
              <a:buSzPts val="1600"/>
              <a:buFont typeface="Arial"/>
              <a:buNone/>
            </a:pPr>
            <a:r>
              <a:rPr b="0" i="0" lang="en" sz="1750" u="none" cap="none" strike="noStrike">
                <a:solidFill>
                  <a:srgbClr val="FFFFFF"/>
                </a:solidFill>
                <a:latin typeface="Century Gothic"/>
                <a:ea typeface="Century Gothic"/>
                <a:cs typeface="Century Gothic"/>
                <a:sym typeface="Century Gothic"/>
              </a:rPr>
              <a:t>info@futuresoft-ng.com</a:t>
            </a:r>
            <a:endParaRPr b="0" i="0" sz="1750" u="none" cap="none" strike="noStrike">
              <a:solidFill>
                <a:srgbClr val="FFFFFF"/>
              </a:solidFill>
              <a:latin typeface="Century Gothic"/>
              <a:ea typeface="Century Gothic"/>
              <a:cs typeface="Century Gothic"/>
              <a:sym typeface="Century Gothic"/>
            </a:endParaRPr>
          </a:p>
          <a:p>
            <a:pPr indent="0" lvl="0" marL="0" marR="0" rtl="0" algn="ctr">
              <a:lnSpc>
                <a:spcPct val="100000"/>
              </a:lnSpc>
              <a:spcBef>
                <a:spcPts val="0"/>
              </a:spcBef>
              <a:spcAft>
                <a:spcPts val="0"/>
              </a:spcAft>
              <a:buClr>
                <a:srgbClr val="000000"/>
              </a:buClr>
              <a:buSzPts val="1600"/>
              <a:buFont typeface="Arial"/>
              <a:buNone/>
            </a:pPr>
            <a:r>
              <a:rPr b="0" i="0" lang="en" sz="1750" u="none" cap="none" strike="noStrike">
                <a:solidFill>
                  <a:srgbClr val="FFFFFF"/>
                </a:solidFill>
                <a:latin typeface="Century Gothic"/>
                <a:ea typeface="Century Gothic"/>
                <a:cs typeface="Century Gothic"/>
                <a:sym typeface="Century Gothic"/>
              </a:rPr>
              <a:t>www.futuresoft-ng.com</a:t>
            </a:r>
            <a:endParaRPr b="0" i="0" sz="1750" u="none" cap="none" strike="noStrike">
              <a:solidFill>
                <a:srgbClr val="FFFFFF"/>
              </a:solidFill>
              <a:latin typeface="Century Gothic"/>
              <a:ea typeface="Century Gothic"/>
              <a:cs typeface="Century Gothic"/>
              <a:sym typeface="Century Gothic"/>
            </a:endParaRPr>
          </a:p>
        </p:txBody>
      </p:sp>
      <p:grpSp>
        <p:nvGrpSpPr>
          <p:cNvPr id="149" name="Google Shape;149;p20"/>
          <p:cNvGrpSpPr/>
          <p:nvPr/>
        </p:nvGrpSpPr>
        <p:grpSpPr>
          <a:xfrm>
            <a:off x="2532696" y="6026200"/>
            <a:ext cx="2796079" cy="413008"/>
            <a:chOff x="4809187" y="6223425"/>
            <a:chExt cx="2796079" cy="413008"/>
          </a:xfrm>
        </p:grpSpPr>
        <p:pic>
          <p:nvPicPr>
            <p:cNvPr id="150" name="Google Shape;150;p20"/>
            <p:cNvPicPr preferRelativeResize="0"/>
            <p:nvPr/>
          </p:nvPicPr>
          <p:blipFill rotWithShape="1">
            <a:blip r:embed="rId3">
              <a:alphaModFix/>
            </a:blip>
            <a:srcRect b="18857" l="31926" r="37398" t="18864"/>
            <a:stretch/>
          </p:blipFill>
          <p:spPr>
            <a:xfrm>
              <a:off x="4809187" y="6253258"/>
              <a:ext cx="1120000" cy="383175"/>
            </a:xfrm>
            <a:prstGeom prst="rect">
              <a:avLst/>
            </a:prstGeom>
            <a:noFill/>
            <a:ln>
              <a:noFill/>
            </a:ln>
          </p:spPr>
        </p:pic>
        <p:sp>
          <p:nvSpPr>
            <p:cNvPr id="151" name="Google Shape;151;p20"/>
            <p:cNvSpPr txBox="1"/>
            <p:nvPr/>
          </p:nvSpPr>
          <p:spPr>
            <a:xfrm>
              <a:off x="5850266" y="6223425"/>
              <a:ext cx="1755000" cy="405600"/>
            </a:xfrm>
            <a:prstGeom prst="rect">
              <a:avLst/>
            </a:prstGeom>
            <a:noFill/>
            <a:ln>
              <a:noFill/>
            </a:ln>
          </p:spPr>
          <p:txBody>
            <a:bodyPr anchorCtr="0" anchor="t" bIns="91425" lIns="91425" spcFirstLastPara="1" rIns="91425" wrap="square" tIns="91425">
              <a:noAutofit/>
            </a:bodyPr>
            <a:lstStyle/>
            <a:p>
              <a:pPr indent="0" lvl="0" marL="0" marR="0" rtl="0" algn="l">
                <a:lnSpc>
                  <a:spcPct val="180000"/>
                </a:lnSpc>
                <a:spcBef>
                  <a:spcPts val="0"/>
                </a:spcBef>
                <a:spcAft>
                  <a:spcPts val="0"/>
                </a:spcAft>
                <a:buClr>
                  <a:srgbClr val="000000"/>
                </a:buClr>
                <a:buSzPts val="1100"/>
                <a:buFont typeface="Arial"/>
                <a:buNone/>
              </a:pPr>
              <a:r>
                <a:rPr b="0" i="0" lang="en" sz="1750" u="none" cap="none" strike="noStrike">
                  <a:solidFill>
                    <a:srgbClr val="FFFFFF"/>
                  </a:solidFill>
                  <a:latin typeface="Century Gothic"/>
                  <a:ea typeface="Century Gothic"/>
                  <a:cs typeface="Century Gothic"/>
                  <a:sym typeface="Century Gothic"/>
                </a:rPr>
                <a:t>@futuresoftng</a:t>
              </a:r>
              <a:endParaRPr b="0" i="0" sz="1750" u="none" cap="none" strike="noStrike">
                <a:solidFill>
                  <a:srgbClr val="000000"/>
                </a:solidFill>
                <a:latin typeface="Arial"/>
                <a:ea typeface="Arial"/>
                <a:cs typeface="Arial"/>
                <a:sym typeface="Arial"/>
              </a:endParaRPr>
            </a:p>
          </p:txBody>
        </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